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98" autoAdjust="0"/>
    <p:restoredTop sz="94575" autoAdjust="0"/>
  </p:normalViewPr>
  <p:slideViewPr>
    <p:cSldViewPr>
      <p:cViewPr varScale="1">
        <p:scale>
          <a:sx n="70" d="100"/>
          <a:sy n="70" d="100"/>
        </p:scale>
        <p:origin x="-516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bg>
      <p:bgPr>
        <a:gradFill rotWithShape="0">
          <a:gsLst>
            <a:gs pos="0">
              <a:schemeClr val="bg2"/>
            </a:gs>
            <a:gs pos="50000">
              <a:schemeClr val="bg1"/>
            </a:gs>
            <a:gs pos="100000">
              <a:schemeClr val="bg2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4" name="Group 2"/>
          <p:cNvGrpSpPr>
            <a:grpSpLocks/>
          </p:cNvGrpSpPr>
          <p:nvPr/>
        </p:nvGrpSpPr>
        <p:grpSpPr bwMode="auto">
          <a:xfrm>
            <a:off x="0" y="0"/>
            <a:ext cx="1828800" cy="6856413"/>
            <a:chOff x="0" y="0"/>
            <a:chExt cx="1152" cy="4319"/>
          </a:xfrm>
        </p:grpSpPr>
        <p:sp>
          <p:nvSpPr>
            <p:cNvPr id="8195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1152" cy="1026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accent1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92075" tIns="46038" rIns="92075" bIns="46038" anchor="ctr"/>
            <a:lstStyle/>
            <a:p>
              <a:pPr eaLnBrk="0" hangingPunct="0">
                <a:spcBef>
                  <a:spcPct val="50000"/>
                </a:spcBef>
              </a:pPr>
              <a:endParaRPr lang="en-US"/>
            </a:p>
          </p:txBody>
        </p:sp>
        <p:sp>
          <p:nvSpPr>
            <p:cNvPr id="8196" name="Rectangle 4"/>
            <p:cNvSpPr>
              <a:spLocks noChangeArrowheads="1"/>
            </p:cNvSpPr>
            <p:nvPr/>
          </p:nvSpPr>
          <p:spPr bwMode="auto">
            <a:xfrm>
              <a:off x="0" y="2400"/>
              <a:ext cx="1152" cy="1919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92075" tIns="46038" rIns="92075" bIns="46038" anchor="ctr"/>
            <a:lstStyle/>
            <a:p>
              <a:pPr eaLnBrk="0" hangingPunct="0">
                <a:spcBef>
                  <a:spcPct val="50000"/>
                </a:spcBef>
              </a:pPr>
              <a:endParaRPr lang="en-US"/>
            </a:p>
          </p:txBody>
        </p:sp>
        <p:pic>
          <p:nvPicPr>
            <p:cNvPr id="8197" name="Picture 5"/>
            <p:cNvPicPr>
              <a:picLocks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0" y="1028"/>
              <a:ext cx="1152" cy="14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8198" name="Rectangle 6"/>
          <p:cNvSpPr>
            <a:spLocks noGrp="1" noChangeArrowheads="1"/>
          </p:cNvSpPr>
          <p:nvPr>
            <p:ph type="ctrTitle" sz="quarter"/>
          </p:nvPr>
        </p:nvSpPr>
        <p:spPr>
          <a:xfrm>
            <a:off x="1905000" y="1676400"/>
            <a:ext cx="6934200" cy="2116138"/>
          </a:xfrm>
        </p:spPr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8199" name="Rectangle 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911350" y="3968750"/>
            <a:ext cx="6400800" cy="1752600"/>
          </a:xfrm>
        </p:spPr>
        <p:txBody>
          <a:bodyPr/>
          <a:lstStyle>
            <a:lvl1pPr marL="0" indent="0">
              <a:buFont typeface="Symbol" pitchFamily="18" charset="2"/>
              <a:buNone/>
              <a:defRPr/>
            </a:lvl1pPr>
          </a:lstStyle>
          <a:p>
            <a:r>
              <a:rPr lang="fr-FR" smtClean="0"/>
              <a:t>Cliquez pour modifier le style des sous-titres du masque</a:t>
            </a:r>
            <a:endParaRPr lang="en-US"/>
          </a:p>
        </p:txBody>
      </p:sp>
      <p:sp>
        <p:nvSpPr>
          <p:cNvPr id="8200" name="Rectangle 8"/>
          <p:cNvSpPr>
            <a:spLocks noGrp="1" noChangeArrowheads="1"/>
          </p:cNvSpPr>
          <p:nvPr>
            <p:ph type="dt" sz="quarter" idx="2"/>
          </p:nvPr>
        </p:nvSpPr>
        <p:spPr>
          <a:xfrm>
            <a:off x="1828800" y="64008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201" name="Rectangle 9"/>
          <p:cNvSpPr>
            <a:spLocks noGrp="1" noChangeArrowheads="1"/>
          </p:cNvSpPr>
          <p:nvPr>
            <p:ph type="ftr" sz="quarter" idx="3"/>
          </p:nvPr>
        </p:nvSpPr>
        <p:spPr>
          <a:xfrm>
            <a:off x="3962400" y="64008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202" name="Rectangle 10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ECF20467-19A8-4C87-A916-7CC50F3D3645}" type="slidenum">
              <a:rPr lang="en-US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90B85BC-B63B-4303-BA15-FE33F42997F9}" type="slidenum">
              <a:rPr lang="en-US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48500" y="304800"/>
            <a:ext cx="1943100" cy="5791200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19200" y="304800"/>
            <a:ext cx="5676900" cy="5791200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4FD8647-29E6-489A-B329-CE925DFB4F26}" type="slidenum">
              <a:rPr lang="en-US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C6F56AF-F29D-445E-8D35-F2A5A952E152}" type="slidenum">
              <a:rPr lang="en-US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0F2A16D-F9CA-44A2-839C-38AA40A51F43}" type="slidenum">
              <a:rPr lang="en-US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19200" y="1600200"/>
            <a:ext cx="38100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81600" y="1600200"/>
            <a:ext cx="38100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944BCDF-3A21-428D-BC2E-5CB0BC488A79}" type="slidenum">
              <a:rPr lang="en-US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AFF16BA-E1A0-4676-BD35-7210675F90EC}" type="slidenum">
              <a:rPr lang="en-US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5F5C5AA-609C-4E2D-A995-500EBFCBC054}" type="slidenum">
              <a:rPr lang="en-US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713FD3E-C476-40D5-A7CF-02DFBB17D487}" type="slidenum">
              <a:rPr lang="en-US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B2A108-9550-4BC1-AEF7-A829926D81F0}" type="slidenum">
              <a:rPr lang="en-US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smtClean="0"/>
              <a:t>Cliquez sur l'icône pour ajouter une image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16E981-BFB3-44CC-A2DE-E1728479BD5F}" type="slidenum">
              <a:rPr lang="en-US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bg2"/>
            </a:gs>
          </a:gsLst>
          <a:path path="shape">
            <a:fillToRect l="14166" t="5554" r="835" b="77779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" name="Group 2"/>
          <p:cNvGrpSpPr>
            <a:grpSpLocks/>
          </p:cNvGrpSpPr>
          <p:nvPr/>
        </p:nvGrpSpPr>
        <p:grpSpPr bwMode="auto">
          <a:xfrm>
            <a:off x="0" y="0"/>
            <a:ext cx="1143000" cy="6856413"/>
            <a:chOff x="0" y="0"/>
            <a:chExt cx="720" cy="4319"/>
          </a:xfrm>
        </p:grpSpPr>
        <p:sp>
          <p:nvSpPr>
            <p:cNvPr id="7171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720" cy="336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accent1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92075" tIns="46038" rIns="92075" bIns="46038" anchor="ctr"/>
            <a:lstStyle/>
            <a:p>
              <a:pPr eaLnBrk="0" hangingPunct="0">
                <a:spcBef>
                  <a:spcPct val="50000"/>
                </a:spcBef>
              </a:pPr>
              <a:endParaRPr lang="en-US"/>
            </a:p>
          </p:txBody>
        </p:sp>
        <p:sp>
          <p:nvSpPr>
            <p:cNvPr id="7172" name="Rectangle 4"/>
            <p:cNvSpPr>
              <a:spLocks noChangeArrowheads="1"/>
            </p:cNvSpPr>
            <p:nvPr/>
          </p:nvSpPr>
          <p:spPr bwMode="auto">
            <a:xfrm>
              <a:off x="0" y="2016"/>
              <a:ext cx="720" cy="2303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92075" tIns="46038" rIns="92075" bIns="46038" anchor="ctr"/>
            <a:lstStyle/>
            <a:p>
              <a:pPr eaLnBrk="0" hangingPunct="0">
                <a:spcBef>
                  <a:spcPct val="50000"/>
                </a:spcBef>
              </a:pPr>
              <a:endParaRPr lang="en-US"/>
            </a:p>
          </p:txBody>
        </p:sp>
        <p:pic>
          <p:nvPicPr>
            <p:cNvPr id="7173" name="Picture 5"/>
            <p:cNvPicPr>
              <a:picLocks noChangeArrowheads="1"/>
            </p:cNvPicPr>
            <p:nvPr/>
          </p:nvPicPr>
          <p:blipFill>
            <a:blip r:embed="rId13"/>
            <a:srcRect/>
            <a:stretch>
              <a:fillRect/>
            </a:stretch>
          </p:blipFill>
          <p:spPr bwMode="auto">
            <a:xfrm>
              <a:off x="0" y="312"/>
              <a:ext cx="720" cy="18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7174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1219200" y="304800"/>
            <a:ext cx="7772400" cy="12065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 style du titre</a:t>
            </a:r>
            <a:endParaRPr lang="en-US" smtClean="0"/>
          </a:p>
        </p:txBody>
      </p:sp>
      <p:sp>
        <p:nvSpPr>
          <p:cNvPr id="7175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19200" y="1600200"/>
            <a:ext cx="7772400" cy="44958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smtClean="0"/>
          </a:p>
        </p:txBody>
      </p:sp>
      <p:sp>
        <p:nvSpPr>
          <p:cNvPr id="7176" name="Rectangle 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143000" y="6400800"/>
            <a:ext cx="19050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7177" name="Rectangle 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81400" y="6400800"/>
            <a:ext cx="28956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7178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239000" y="6400800"/>
            <a:ext cx="19050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9AA14A1C-8D50-42BC-ABF2-97AF9C287B96}" type="slidenum">
              <a:rPr lang="en-US"/>
              <a:pPr/>
              <a:t>‹N°›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SzPct val="90000"/>
        <a:buFont typeface="Symbol" pitchFamily="18" charset="2"/>
        <a:buChar char="¨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fr-CA" dirty="0" smtClean="0"/>
              <a:t>Services financiers </a:t>
            </a:r>
            <a:r>
              <a:rPr lang="fr-CA" dirty="0" smtClean="0"/>
              <a:t>Ramsès</a:t>
            </a:r>
            <a:endParaRPr lang="fr-CA" dirty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fr-CA" dirty="0" smtClean="0"/>
              <a:t>Le spécialiste du placement </a:t>
            </a:r>
            <a:r>
              <a:rPr lang="fr-CA" dirty="0" smtClean="0"/>
              <a:t>collectif</a:t>
            </a:r>
            <a:endParaRPr lang="fr-CA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Placements clé en main</a:t>
            </a:r>
            <a:endParaRPr lang="fr-CA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fr-CA" dirty="0" smtClean="0"/>
              <a:t>Actions </a:t>
            </a:r>
          </a:p>
          <a:p>
            <a:r>
              <a:rPr lang="fr-CA" dirty="0" smtClean="0"/>
              <a:t>Obligations </a:t>
            </a:r>
          </a:p>
          <a:p>
            <a:r>
              <a:rPr lang="fr-CA" dirty="0" smtClean="0"/>
              <a:t>Fonds de dépôt</a:t>
            </a:r>
          </a:p>
          <a:p>
            <a:r>
              <a:rPr lang="fr-CA" dirty="0" smtClean="0"/>
              <a:t>Fonds communs de placement</a:t>
            </a:r>
          </a:p>
          <a:p>
            <a:r>
              <a:rPr lang="fr-CA" dirty="0" smtClean="0"/>
              <a:t>Plans d’épargne retraite</a:t>
            </a:r>
          </a:p>
          <a:p>
            <a:r>
              <a:rPr lang="fr-CA" dirty="0" smtClean="0"/>
              <a:t>Fiducies</a:t>
            </a:r>
            <a:endParaRPr lang="fr-CA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Historique</a:t>
            </a:r>
            <a:endParaRPr lang="fr-CA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19200" y="1600200"/>
            <a:ext cx="7772400" cy="2855890"/>
          </a:xfrm>
        </p:spPr>
        <p:txBody>
          <a:bodyPr/>
          <a:lstStyle/>
          <a:p>
            <a:r>
              <a:rPr lang="fr-CA" dirty="0" smtClean="0"/>
              <a:t>Société établie en </a:t>
            </a:r>
            <a:r>
              <a:rPr lang="fr-CA" dirty="0" smtClean="0"/>
              <a:t>1990</a:t>
            </a:r>
            <a:endParaRPr lang="fr-CA" dirty="0" smtClean="0"/>
          </a:p>
          <a:p>
            <a:r>
              <a:rPr lang="fr-CA" dirty="0" smtClean="0"/>
              <a:t>Base de clientèle en croissance régulière</a:t>
            </a:r>
          </a:p>
          <a:p>
            <a:r>
              <a:rPr lang="fr-CA" dirty="0" smtClean="0"/>
              <a:t>Fondée par </a:t>
            </a:r>
            <a:r>
              <a:rPr lang="fr-CA" dirty="0" smtClean="0"/>
              <a:t>Benoît Demers</a:t>
            </a:r>
            <a:endParaRPr lang="fr-CA" dirty="0" smtClean="0"/>
          </a:p>
          <a:p>
            <a:r>
              <a:rPr lang="fr-CA" dirty="0" smtClean="0"/>
              <a:t>Dessert tout le Canada</a:t>
            </a:r>
            <a:endParaRPr lang="fr-CA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Philosophie</a:t>
            </a:r>
            <a:endParaRPr lang="fr-CA" dirty="0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fr-CA" dirty="0" smtClean="0"/>
              <a:t>Protéger les intérêts de nos clients</a:t>
            </a:r>
          </a:p>
          <a:p>
            <a:r>
              <a:rPr lang="fr-CA" dirty="0" smtClean="0"/>
              <a:t>Faire croître les portefeuilles de nos clients</a:t>
            </a:r>
          </a:p>
          <a:p>
            <a:r>
              <a:rPr lang="fr-CA" dirty="0" smtClean="0"/>
              <a:t>Gérer de façon responsable</a:t>
            </a:r>
          </a:p>
          <a:p>
            <a:r>
              <a:rPr lang="fr-CA" dirty="0" smtClean="0"/>
              <a:t>Informer nos clients</a:t>
            </a:r>
          </a:p>
          <a:p>
            <a:r>
              <a:rPr lang="fr-CA" dirty="0" smtClean="0"/>
              <a:t>Maintenir des normes strictes de suivi</a:t>
            </a:r>
            <a:endParaRPr lang="fr-CA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Clé">
  <a:themeElements>
    <a:clrScheme name="Lock And Key 1">
      <a:dk1>
        <a:srgbClr val="200B5B"/>
      </a:dk1>
      <a:lt1>
        <a:srgbClr val="EAEAEA"/>
      </a:lt1>
      <a:dk2>
        <a:srgbClr val="6600FF"/>
      </a:dk2>
      <a:lt2>
        <a:srgbClr val="FFCC66"/>
      </a:lt2>
      <a:accent1>
        <a:srgbClr val="EEB00B"/>
      </a:accent1>
      <a:accent2>
        <a:srgbClr val="6600CC"/>
      </a:accent2>
      <a:accent3>
        <a:srgbClr val="B8AAFF"/>
      </a:accent3>
      <a:accent4>
        <a:srgbClr val="C8C8C8"/>
      </a:accent4>
      <a:accent5>
        <a:srgbClr val="F5D4AA"/>
      </a:accent5>
      <a:accent6>
        <a:srgbClr val="5C00B9"/>
      </a:accent6>
      <a:hlink>
        <a:srgbClr val="FF33CC"/>
      </a:hlink>
      <a:folHlink>
        <a:srgbClr val="CC99FF"/>
      </a:folHlink>
    </a:clrScheme>
    <a:fontScheme name="Lock And Key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Lock And Key 1">
        <a:dk1>
          <a:srgbClr val="200B5B"/>
        </a:dk1>
        <a:lt1>
          <a:srgbClr val="EAEAEA"/>
        </a:lt1>
        <a:dk2>
          <a:srgbClr val="6600FF"/>
        </a:dk2>
        <a:lt2>
          <a:srgbClr val="FFCC66"/>
        </a:lt2>
        <a:accent1>
          <a:srgbClr val="EEB00B"/>
        </a:accent1>
        <a:accent2>
          <a:srgbClr val="6600CC"/>
        </a:accent2>
        <a:accent3>
          <a:srgbClr val="B8AAFF"/>
        </a:accent3>
        <a:accent4>
          <a:srgbClr val="C8C8C8"/>
        </a:accent4>
        <a:accent5>
          <a:srgbClr val="F5D4AA"/>
        </a:accent5>
        <a:accent6>
          <a:srgbClr val="5C00B9"/>
        </a:accent6>
        <a:hlink>
          <a:srgbClr val="FF33CC"/>
        </a:hlink>
        <a:folHlink>
          <a:srgbClr val="CC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ock And Key 2">
        <a:dk1>
          <a:srgbClr val="393939"/>
        </a:dk1>
        <a:lt1>
          <a:srgbClr val="FFFFFF"/>
        </a:lt1>
        <a:dk2>
          <a:srgbClr val="6600CC"/>
        </a:dk2>
        <a:lt2>
          <a:srgbClr val="CCCCFF"/>
        </a:lt2>
        <a:accent1>
          <a:srgbClr val="F9D87E"/>
        </a:accent1>
        <a:accent2>
          <a:srgbClr val="FFCCCC"/>
        </a:accent2>
        <a:accent3>
          <a:srgbClr val="FFFFFF"/>
        </a:accent3>
        <a:accent4>
          <a:srgbClr val="2F2F2F"/>
        </a:accent4>
        <a:accent5>
          <a:srgbClr val="FBE9C0"/>
        </a:accent5>
        <a:accent6>
          <a:srgbClr val="E7B9B9"/>
        </a:accent6>
        <a:hlink>
          <a:srgbClr val="FFCC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ock And Key 3">
        <a:dk1>
          <a:srgbClr val="000000"/>
        </a:dk1>
        <a:lt1>
          <a:srgbClr val="FFFFFF"/>
        </a:lt1>
        <a:dk2>
          <a:srgbClr val="000000"/>
        </a:dk2>
        <a:lt2>
          <a:srgbClr val="FFFFFF"/>
        </a:lt2>
        <a:accent1>
          <a:srgbClr val="CBCBCB"/>
        </a:accent1>
        <a:accent2>
          <a:srgbClr val="5F5F5F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555555"/>
        </a:accent6>
        <a:hlink>
          <a:srgbClr val="969696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ock And Key 4">
        <a:dk1>
          <a:srgbClr val="330000"/>
        </a:dk1>
        <a:lt1>
          <a:srgbClr val="FFFFCC"/>
        </a:lt1>
        <a:dk2>
          <a:srgbClr val="000000"/>
        </a:dk2>
        <a:lt2>
          <a:srgbClr val="FFCC00"/>
        </a:lt2>
        <a:accent1>
          <a:srgbClr val="FF9900"/>
        </a:accent1>
        <a:accent2>
          <a:srgbClr val="330099"/>
        </a:accent2>
        <a:accent3>
          <a:srgbClr val="AAAAAA"/>
        </a:accent3>
        <a:accent4>
          <a:srgbClr val="DADAAE"/>
        </a:accent4>
        <a:accent5>
          <a:srgbClr val="FFCAAA"/>
        </a:accent5>
        <a:accent6>
          <a:srgbClr val="2D008A"/>
        </a:accent6>
        <a:hlink>
          <a:srgbClr val="FF6633"/>
        </a:hlink>
        <a:folHlink>
          <a:srgbClr val="66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ock And Key 5">
        <a:dk1>
          <a:srgbClr val="333300"/>
        </a:dk1>
        <a:lt1>
          <a:srgbClr val="DDDDDD"/>
        </a:lt1>
        <a:dk2>
          <a:srgbClr val="996600"/>
        </a:dk2>
        <a:lt2>
          <a:srgbClr val="FFCC66"/>
        </a:lt2>
        <a:accent1>
          <a:srgbClr val="EEB00B"/>
        </a:accent1>
        <a:accent2>
          <a:srgbClr val="330099"/>
        </a:accent2>
        <a:accent3>
          <a:srgbClr val="CAB8AA"/>
        </a:accent3>
        <a:accent4>
          <a:srgbClr val="BDBDBD"/>
        </a:accent4>
        <a:accent5>
          <a:srgbClr val="F5D4AA"/>
        </a:accent5>
        <a:accent6>
          <a:srgbClr val="2D008A"/>
        </a:accent6>
        <a:hlink>
          <a:srgbClr val="FF6633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ock And Key 6">
        <a:dk1>
          <a:srgbClr val="003300"/>
        </a:dk1>
        <a:lt1>
          <a:srgbClr val="FFFFCC"/>
        </a:lt1>
        <a:dk2>
          <a:srgbClr val="999933"/>
        </a:dk2>
        <a:lt2>
          <a:srgbClr val="FFFF66"/>
        </a:lt2>
        <a:accent1>
          <a:srgbClr val="CC9900"/>
        </a:accent1>
        <a:accent2>
          <a:srgbClr val="330099"/>
        </a:accent2>
        <a:accent3>
          <a:srgbClr val="CACAAD"/>
        </a:accent3>
        <a:accent4>
          <a:srgbClr val="DADAAE"/>
        </a:accent4>
        <a:accent5>
          <a:srgbClr val="E2CAAA"/>
        </a:accent5>
        <a:accent6>
          <a:srgbClr val="2D008A"/>
        </a:accent6>
        <a:hlink>
          <a:srgbClr val="FF9900"/>
        </a:hlink>
        <a:folHlink>
          <a:srgbClr val="FF66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Clé</Template>
  <TotalTime>23</TotalTime>
  <Words>71</Words>
  <Application>Microsoft Office PowerPoint</Application>
  <PresentationFormat>Affichage à l'écran (4:3)</PresentationFormat>
  <Paragraphs>20</Paragraphs>
  <Slides>4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4</vt:i4>
      </vt:variant>
    </vt:vector>
  </HeadingPairs>
  <TitlesOfParts>
    <vt:vector size="5" baseType="lpstr">
      <vt:lpstr>Clé</vt:lpstr>
      <vt:lpstr>Services financiers Ramsès</vt:lpstr>
      <vt:lpstr>Placements clé en main</vt:lpstr>
      <vt:lpstr>Historique</vt:lpstr>
      <vt:lpstr>Philosophie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Services financiers Quoibion</dc:title>
  <dc:creator>Laurent</dc:creator>
  <cp:lastModifiedBy>Michèle Simond</cp:lastModifiedBy>
  <cp:revision>3</cp:revision>
  <dcterms:created xsi:type="dcterms:W3CDTF">2007-04-18T02:20:39Z</dcterms:created>
  <dcterms:modified xsi:type="dcterms:W3CDTF">2011-03-18T13:27:22Z</dcterms:modified>
</cp:coreProperties>
</file>